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7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8AB594-66E9-4D5E-8125-E3243F22CFA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82C704-2CFD-43ED-9BA3-CD8B43D0CE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Wave%20Information.a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Sound and Waves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 action="ppaction://hlinkfile"/>
            </a:endParaRPr>
          </a:p>
          <a:p>
            <a:r>
              <a:rPr lang="en-US" dirty="0"/>
              <a:t>Now you will create a diagram for the parts of a wave.</a:t>
            </a:r>
          </a:p>
          <a:p>
            <a:r>
              <a:rPr lang="en-US" dirty="0"/>
              <a:t>Use string and tape. </a:t>
            </a:r>
          </a:p>
          <a:p>
            <a:r>
              <a:rPr lang="en-US" dirty="0"/>
              <a:t>An example is on the next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Diagram of a Transverse Wave*</a:t>
            </a:r>
          </a:p>
        </p:txBody>
      </p:sp>
      <p:pic>
        <p:nvPicPr>
          <p:cNvPr id="7" name="Picture 6" descr="transverse w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519" y="2762333"/>
            <a:ext cx="8991804" cy="2724067"/>
          </a:xfrm>
          <a:prstGeom prst="rect">
            <a:avLst/>
          </a:prstGeom>
        </p:spPr>
      </p:pic>
      <p:sp>
        <p:nvSpPr>
          <p:cNvPr id="13" name="Line Callout 1 12"/>
          <p:cNvSpPr/>
          <p:nvPr/>
        </p:nvSpPr>
        <p:spPr>
          <a:xfrm>
            <a:off x="4572000" y="2286000"/>
            <a:ext cx="1371600" cy="6096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CREST</a:t>
            </a:r>
          </a:p>
        </p:txBody>
      </p:sp>
      <p:sp>
        <p:nvSpPr>
          <p:cNvPr id="14" name="Line Callout 1 13"/>
          <p:cNvSpPr/>
          <p:nvPr/>
        </p:nvSpPr>
        <p:spPr>
          <a:xfrm>
            <a:off x="2590800" y="5715000"/>
            <a:ext cx="1371600" cy="609600"/>
          </a:xfrm>
          <a:prstGeom prst="borderCallout1">
            <a:avLst>
              <a:gd name="adj1" fmla="val 18750"/>
              <a:gd name="adj2" fmla="val -8333"/>
              <a:gd name="adj3" fmla="val -75000"/>
              <a:gd name="adj4" fmla="val 106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TROUGH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6400800" y="5791200"/>
            <a:ext cx="1981200" cy="609600"/>
          </a:xfrm>
          <a:prstGeom prst="borderCallout1">
            <a:avLst>
              <a:gd name="adj1" fmla="val 18750"/>
              <a:gd name="adj2" fmla="val -8333"/>
              <a:gd name="adj3" fmla="val -86719"/>
              <a:gd name="adj4" fmla="val 8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WAVELENGTH</a:t>
            </a:r>
          </a:p>
        </p:txBody>
      </p:sp>
      <p:sp>
        <p:nvSpPr>
          <p:cNvPr id="18" name="Left-Right Arrow 17"/>
          <p:cNvSpPr/>
          <p:nvPr/>
        </p:nvSpPr>
        <p:spPr>
          <a:xfrm>
            <a:off x="5410200" y="5181600"/>
            <a:ext cx="2590800" cy="1981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1371600" y="3048000"/>
            <a:ext cx="1524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1 19"/>
          <p:cNvSpPr/>
          <p:nvPr/>
        </p:nvSpPr>
        <p:spPr>
          <a:xfrm>
            <a:off x="1981200" y="2362200"/>
            <a:ext cx="1600200" cy="6096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AMPLITUDE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sound?*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Sound begins with a </a:t>
            </a:r>
            <a:r>
              <a:rPr lang="en-US" u="heavy" dirty="0"/>
              <a:t>vibration</a:t>
            </a:r>
            <a:r>
              <a:rPr lang="en-US" dirty="0"/>
              <a:t>.</a:t>
            </a:r>
          </a:p>
          <a:p>
            <a:r>
              <a:rPr lang="en-US" dirty="0"/>
              <a:t>Sounds travel in waves through a </a:t>
            </a:r>
            <a:r>
              <a:rPr lang="en-US" u="heavy" dirty="0"/>
              <a:t>medium</a:t>
            </a:r>
            <a:r>
              <a:rPr lang="en-US" dirty="0"/>
              <a:t>.</a:t>
            </a:r>
          </a:p>
        </p:txBody>
      </p:sp>
      <p:pic>
        <p:nvPicPr>
          <p:cNvPr id="4" name="Picture 4" descr="tuning for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581400"/>
            <a:ext cx="5791200" cy="269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wave?*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Energy is transferred through a </a:t>
            </a:r>
            <a:r>
              <a:rPr lang="en-US" u="heavy" dirty="0"/>
              <a:t>wave</a:t>
            </a:r>
            <a:r>
              <a:rPr lang="en-US" dirty="0"/>
              <a:t>.</a:t>
            </a:r>
          </a:p>
          <a:p>
            <a:r>
              <a:rPr lang="en-US" u="heavy" dirty="0"/>
              <a:t>Mechanical waves- </a:t>
            </a:r>
            <a:r>
              <a:rPr lang="en-US" dirty="0"/>
              <a:t>travel through a medium</a:t>
            </a:r>
          </a:p>
          <a:p>
            <a:r>
              <a:rPr lang="en-US" u="heavy" dirty="0"/>
              <a:t>Electromagnetic waves- </a:t>
            </a:r>
            <a:r>
              <a:rPr lang="en-US" dirty="0"/>
              <a:t>do not need a medium to travel</a:t>
            </a:r>
          </a:p>
          <a:p>
            <a:r>
              <a:rPr lang="en-US" dirty="0"/>
              <a:t>Can you think of examples of each? </a:t>
            </a:r>
          </a:p>
          <a:p>
            <a:r>
              <a:rPr lang="en-US" dirty="0"/>
              <a:t>Which one does this picture represent?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Sound waves are mechanical because they need a medium to travel.</a:t>
            </a:r>
          </a:p>
        </p:txBody>
      </p:sp>
      <p:pic>
        <p:nvPicPr>
          <p:cNvPr id="1026" name="Picture 2" descr="http://www.aos.wisc.edu/~aalopez/aos101/wk5/radi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495800"/>
            <a:ext cx="5238750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/>
              <a:t>Mechanical Waves*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4038600" cy="4434840"/>
          </a:xfrm>
        </p:spPr>
        <p:txBody>
          <a:bodyPr/>
          <a:lstStyle/>
          <a:p>
            <a:pPr algn="ctr">
              <a:buNone/>
            </a:pPr>
            <a:r>
              <a:rPr lang="en-US" u="heavy" dirty="0"/>
              <a:t>Transverse Waves</a:t>
            </a:r>
          </a:p>
          <a:p>
            <a:r>
              <a:rPr lang="en-US" dirty="0"/>
              <a:t>The motion of the medium is </a:t>
            </a:r>
            <a:r>
              <a:rPr lang="en-US" i="1" dirty="0"/>
              <a:t>perpendicular</a:t>
            </a:r>
            <a:r>
              <a:rPr lang="en-US" dirty="0"/>
              <a:t> to the motion of the wave</a:t>
            </a:r>
          </a:p>
          <a:p>
            <a:r>
              <a:rPr lang="en-US" dirty="0"/>
              <a:t>Up and Down Waves</a:t>
            </a:r>
          </a:p>
          <a:p>
            <a:pPr>
              <a:buNone/>
            </a:pPr>
            <a:endParaRPr lang="en-US" u="heavy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18360"/>
            <a:ext cx="4038600" cy="4434840"/>
          </a:xfrm>
        </p:spPr>
        <p:txBody>
          <a:bodyPr/>
          <a:lstStyle/>
          <a:p>
            <a:r>
              <a:rPr lang="en-US" u="heavy" dirty="0"/>
              <a:t>Longitudinal Waves</a:t>
            </a:r>
          </a:p>
          <a:p>
            <a:r>
              <a:rPr lang="en-US" dirty="0"/>
              <a:t>The motion of the medium is </a:t>
            </a:r>
            <a:r>
              <a:rPr lang="en-US" i="1" dirty="0"/>
              <a:t>parallel</a:t>
            </a:r>
            <a:r>
              <a:rPr lang="en-US" dirty="0"/>
              <a:t> to the motion of the wave</a:t>
            </a:r>
          </a:p>
          <a:p>
            <a:r>
              <a:rPr lang="en-US" dirty="0"/>
              <a:t>Back and Forth Waves</a:t>
            </a:r>
          </a:p>
          <a:p>
            <a:r>
              <a:rPr lang="en-US" dirty="0"/>
              <a:t>**Sound Waves**</a:t>
            </a:r>
          </a:p>
        </p:txBody>
      </p:sp>
      <p:pic>
        <p:nvPicPr>
          <p:cNvPr id="16386" name="Picture 2" descr="http://www.studyphysics.ca/newnotes/20/unit03_mechanicalwaves/chp141516_waves/images/transver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5067300"/>
            <a:ext cx="4038600" cy="1333500"/>
          </a:xfrm>
          <a:prstGeom prst="rect">
            <a:avLst/>
          </a:prstGeom>
          <a:noFill/>
        </p:spPr>
      </p:pic>
      <p:pic>
        <p:nvPicPr>
          <p:cNvPr id="16388" name="Picture 4" descr="http://www.svpvril.com/Cosmology/longitudina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105400"/>
            <a:ext cx="409575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View</a:t>
            </a:r>
          </a:p>
        </p:txBody>
      </p:sp>
      <p:pic>
        <p:nvPicPr>
          <p:cNvPr id="6" name="Picture 5" descr="wav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01734"/>
            <a:ext cx="7543800" cy="455861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Waves*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dashHeavy" dirty="0"/>
              <a:t>Compression</a:t>
            </a:r>
          </a:p>
          <a:p>
            <a:r>
              <a:rPr lang="en-US" dirty="0"/>
              <a:t>When waves are close together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u="dashHeavy" dirty="0"/>
              <a:t>Rarefaction</a:t>
            </a:r>
          </a:p>
          <a:p>
            <a:r>
              <a:rPr lang="en-US" dirty="0"/>
              <a:t>When waves are far apart</a:t>
            </a:r>
          </a:p>
        </p:txBody>
      </p:sp>
      <p:pic>
        <p:nvPicPr>
          <p:cNvPr id="21506" name="Picture 2" descr="http://www.gcsescience.com/Longitudinal-Wa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239" y="3657600"/>
            <a:ext cx="8483374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Transverse Waves*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heavy" dirty="0"/>
              <a:t>Crest</a:t>
            </a:r>
            <a:r>
              <a:rPr lang="en-US" dirty="0"/>
              <a:t>- highest point on a wave</a:t>
            </a:r>
          </a:p>
          <a:p>
            <a:r>
              <a:rPr lang="en-US" u="heavy" dirty="0"/>
              <a:t>Amplitude</a:t>
            </a:r>
            <a:r>
              <a:rPr lang="en-US" dirty="0"/>
              <a:t>- </a:t>
            </a:r>
            <a:r>
              <a:rPr lang="en-US" b="1" i="1" dirty="0"/>
              <a:t>Volume</a:t>
            </a:r>
            <a:r>
              <a:rPr lang="en-US" dirty="0"/>
              <a:t> of a wave (height of a wave)</a:t>
            </a:r>
          </a:p>
          <a:p>
            <a:pPr lvl="1"/>
            <a:r>
              <a:rPr lang="en-US" dirty="0"/>
              <a:t>As wave height increases, volume increases</a:t>
            </a:r>
          </a:p>
          <a:p>
            <a:pPr lvl="1"/>
            <a:r>
              <a:rPr lang="en-US" dirty="0"/>
              <a:t>Measured in </a:t>
            </a:r>
            <a:r>
              <a:rPr lang="en-US" b="1" i="1" dirty="0"/>
              <a:t>Decibels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u="heavy" dirty="0"/>
              <a:t>Trough</a:t>
            </a:r>
            <a:r>
              <a:rPr lang="en-US" dirty="0"/>
              <a:t>- lowest point on a wave</a:t>
            </a:r>
          </a:p>
          <a:p>
            <a:r>
              <a:rPr lang="en-US" u="heavy" dirty="0"/>
              <a:t>Frequency</a:t>
            </a:r>
            <a:r>
              <a:rPr lang="en-US" dirty="0"/>
              <a:t>- </a:t>
            </a:r>
            <a:r>
              <a:rPr lang="en-US" b="1" i="1" dirty="0"/>
              <a:t>Pitch</a:t>
            </a:r>
            <a:r>
              <a:rPr lang="en-US" dirty="0"/>
              <a:t>, high or low (length of a wave)</a:t>
            </a:r>
          </a:p>
          <a:p>
            <a:pPr lvl="1"/>
            <a:r>
              <a:rPr lang="en-US" dirty="0"/>
              <a:t>As wavelength increases, pitch decreases</a:t>
            </a:r>
          </a:p>
          <a:p>
            <a:pPr lvl="1"/>
            <a:r>
              <a:rPr lang="en-US" dirty="0"/>
              <a:t>Measured in </a:t>
            </a:r>
            <a:r>
              <a:rPr lang="en-US" b="1" i="1" dirty="0"/>
              <a:t>Hertz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Amplitude versus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dashHeavy" dirty="0"/>
              <a:t>Amplitude</a:t>
            </a:r>
          </a:p>
          <a:p>
            <a:r>
              <a:rPr lang="en-US" dirty="0"/>
              <a:t>Which one will have the higher </a:t>
            </a:r>
            <a:r>
              <a:rPr lang="en-US" b="1" i="1" dirty="0"/>
              <a:t>volume</a:t>
            </a:r>
            <a:r>
              <a:rPr lang="en-US" dirty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u="dashHeavy" dirty="0"/>
              <a:t>Frequency</a:t>
            </a:r>
          </a:p>
          <a:p>
            <a:r>
              <a:rPr lang="en-US" dirty="0"/>
              <a:t>Which one will have the higher </a:t>
            </a:r>
            <a:r>
              <a:rPr lang="en-US" b="1" i="1" dirty="0"/>
              <a:t>pitch</a:t>
            </a:r>
            <a:r>
              <a:rPr lang="en-US" dirty="0"/>
              <a:t>?</a:t>
            </a:r>
          </a:p>
        </p:txBody>
      </p:sp>
      <p:pic>
        <p:nvPicPr>
          <p:cNvPr id="5" name="Picture 2" descr="http://certificate.ulo.ucl.ac.uk/modules/year_one/NASA_SIM/technology_index_files/amplitud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832" y="3429000"/>
            <a:ext cx="3831368" cy="3276600"/>
          </a:xfrm>
          <a:prstGeom prst="rect">
            <a:avLst/>
          </a:prstGeom>
          <a:noFill/>
        </p:spPr>
      </p:pic>
      <p:pic>
        <p:nvPicPr>
          <p:cNvPr id="20482" name="Picture 2" descr="http://www.cc.gatech.edu/classes/AY2001/cs4451_spring/projects/Five/anti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200400"/>
            <a:ext cx="414208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hear?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981200"/>
            <a:ext cx="4038600" cy="44348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u="dashHeavy" dirty="0"/>
              <a:t>Decibels (dB): Volume</a:t>
            </a:r>
          </a:p>
          <a:p>
            <a:r>
              <a:rPr lang="en-US" dirty="0"/>
              <a:t>Normal Speech: 60dB</a:t>
            </a:r>
          </a:p>
          <a:p>
            <a:r>
              <a:rPr lang="en-US" dirty="0"/>
              <a:t>Library: 40dB</a:t>
            </a:r>
          </a:p>
          <a:p>
            <a:r>
              <a:rPr lang="en-US" dirty="0"/>
              <a:t>Close Whisper: 20dB</a:t>
            </a:r>
          </a:p>
          <a:p>
            <a:r>
              <a:rPr lang="en-US" dirty="0"/>
              <a:t>Jet Engine: 140dB</a:t>
            </a:r>
          </a:p>
          <a:p>
            <a:r>
              <a:rPr lang="en-US" dirty="0"/>
              <a:t>Loud Rock Music: 110dB</a:t>
            </a:r>
          </a:p>
          <a:p>
            <a:r>
              <a:rPr lang="en-US" dirty="0"/>
              <a:t>Subway Train: 100dB</a:t>
            </a:r>
          </a:p>
          <a:p>
            <a:r>
              <a:rPr lang="en-US" dirty="0"/>
              <a:t>Busy Street Traffic: 70dB</a:t>
            </a:r>
          </a:p>
          <a:p>
            <a:r>
              <a:rPr lang="en-US" dirty="0"/>
              <a:t>120dB or above usually causes pain to the ear</a:t>
            </a:r>
          </a:p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724400" y="1981200"/>
            <a:ext cx="4038600" cy="44348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u="dashHeavy" dirty="0"/>
              <a:t>Hertz (Hz): Pitch </a:t>
            </a:r>
          </a:p>
          <a:p>
            <a:pPr>
              <a:lnSpc>
                <a:spcPct val="90000"/>
              </a:lnSpc>
            </a:pPr>
            <a:r>
              <a:rPr lang="en-US" dirty="0"/>
              <a:t>Young people can hear     frequencies between 20-20,000 Hz</a:t>
            </a:r>
          </a:p>
          <a:p>
            <a:pPr>
              <a:lnSpc>
                <a:spcPct val="90000"/>
              </a:lnSpc>
            </a:pPr>
            <a:r>
              <a:rPr lang="en-US" dirty="0"/>
              <a:t>Dogs can hear frequencies that range from 67-45,000 Hz</a:t>
            </a:r>
          </a:p>
          <a:p>
            <a:pPr>
              <a:lnSpc>
                <a:spcPct val="90000"/>
              </a:lnSpc>
            </a:pPr>
            <a:r>
              <a:rPr lang="en-US" dirty="0"/>
              <a:t>As you age, your ability to hear high frequency sound decreases.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334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Sound and Waves</vt:lpstr>
      <vt:lpstr>What is sound?*</vt:lpstr>
      <vt:lpstr>What is a wave?*</vt:lpstr>
      <vt:lpstr>Mechanical Waves*</vt:lpstr>
      <vt:lpstr>Another View</vt:lpstr>
      <vt:lpstr>Longitudinal Waves*</vt:lpstr>
      <vt:lpstr>Transverse Waves*</vt:lpstr>
      <vt:lpstr>Amplitude versus Frequency</vt:lpstr>
      <vt:lpstr>What can you hear?</vt:lpstr>
      <vt:lpstr>PowerPoint Presentation</vt:lpstr>
      <vt:lpstr>Diagram of a Transverse Wave*</vt:lpstr>
    </vt:vector>
  </TitlesOfParts>
  <Company>Wake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Vocabulary</dc:title>
  <dc:creator>WCPSS</dc:creator>
  <cp:lastModifiedBy>Mincey, Jessica</cp:lastModifiedBy>
  <cp:revision>53</cp:revision>
  <dcterms:created xsi:type="dcterms:W3CDTF">2009-11-17T01:13:26Z</dcterms:created>
  <dcterms:modified xsi:type="dcterms:W3CDTF">2017-03-14T13:34:10Z</dcterms:modified>
</cp:coreProperties>
</file>